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501" r:id="rId2"/>
    <p:sldId id="645" r:id="rId3"/>
    <p:sldId id="688" r:id="rId4"/>
    <p:sldId id="690" r:id="rId5"/>
    <p:sldId id="693" r:id="rId6"/>
    <p:sldId id="691" r:id="rId7"/>
    <p:sldId id="692" r:id="rId8"/>
    <p:sldId id="582" r:id="rId9"/>
    <p:sldId id="561" r:id="rId10"/>
    <p:sldId id="603" r:id="rId11"/>
    <p:sldId id="418" r:id="rId12"/>
    <p:sldId id="589" r:id="rId13"/>
    <p:sldId id="588" r:id="rId14"/>
    <p:sldId id="587" r:id="rId15"/>
    <p:sldId id="604" r:id="rId16"/>
    <p:sldId id="694" r:id="rId17"/>
    <p:sldId id="599" r:id="rId18"/>
    <p:sldId id="401" r:id="rId19"/>
    <p:sldId id="592" r:id="rId20"/>
    <p:sldId id="584" r:id="rId21"/>
    <p:sldId id="600" r:id="rId22"/>
    <p:sldId id="602" r:id="rId23"/>
    <p:sldId id="585" r:id="rId24"/>
    <p:sldId id="586" r:id="rId25"/>
    <p:sldId id="595" r:id="rId26"/>
    <p:sldId id="425" r:id="rId27"/>
    <p:sldId id="596" r:id="rId28"/>
    <p:sldId id="597" r:id="rId29"/>
  </p:sldIdLst>
  <p:sldSz cx="9144000" cy="5143500" type="screen16x9"/>
  <p:notesSz cx="6858000" cy="9144000"/>
  <p:embeddedFontLst>
    <p:embeddedFont>
      <p:font typeface="Lato" panose="020F0502020204030203" pitchFamily="34" charset="77"/>
      <p:regular r:id="rId31"/>
      <p:bold r:id="rId32"/>
      <p:italic r:id="rId33"/>
      <p:boldItalic r:id="rId34"/>
    </p:embeddedFont>
    <p:embeddedFont>
      <p:font typeface="Raleway" pitchFamily="2" charset="77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88"/>
    <p:restoredTop sz="94673"/>
  </p:normalViewPr>
  <p:slideViewPr>
    <p:cSldViewPr snapToGrid="0">
      <p:cViewPr varScale="1">
        <p:scale>
          <a:sx n="112" d="100"/>
          <a:sy n="112" d="100"/>
        </p:scale>
        <p:origin x="192" y="7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png>
</file>

<file path=ppt/media/image10.tiff>
</file>

<file path=ppt/media/image11.tiff>
</file>

<file path=ppt/media/image12.jpeg>
</file>

<file path=ppt/media/image13.jpeg>
</file>

<file path=ppt/media/image14.tiff>
</file>

<file path=ppt/media/image15.tiff>
</file>

<file path=ppt/media/image16.tiff>
</file>

<file path=ppt/media/image17.jpeg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23.png>
</file>

<file path=ppt/media/image24.tiff>
</file>

<file path=ppt/media/image25.tiff>
</file>

<file path=ppt/media/image26.png>
</file>

<file path=ppt/media/image27.tiff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9539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dc194960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dc194960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402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dc194960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dc194960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1275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dc194960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dc194960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366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dc194960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dc194960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7581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703888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2778455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 dirty="0"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 dirty="0"/>
          </a:p>
        </p:txBody>
      </p:sp>
      <p:pic>
        <p:nvPicPr>
          <p:cNvPr id="17" name="Picture 2" descr="https://gsds.snu.ac.kr/sites/gsds.snu.ac.kr/files/GSDS_logo.png">
            <a:extLst>
              <a:ext uri="{FF2B5EF4-FFF2-40B4-BE49-F238E27FC236}">
                <a16:creationId xmlns:a16="http://schemas.microsoft.com/office/drawing/2014/main" id="{98CF7C19-6C70-469E-AFAF-4855A35B60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81030"/>
            <a:ext cx="1758203" cy="462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1_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434258"/>
            <a:ext cx="7688700" cy="620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 hasCustomPrompt="1"/>
          </p:nvPr>
        </p:nvSpPr>
        <p:spPr>
          <a:xfrm>
            <a:off x="729450" y="1266023"/>
            <a:ext cx="7688700" cy="3285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300"/>
              <a:buChar char="●"/>
              <a:defRPr sz="1600">
                <a:solidFill>
                  <a:schemeClr val="bg2"/>
                </a:solidFill>
                <a:latin typeface="+mn-lt"/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ts val="1100"/>
              <a:buChar char="○"/>
              <a:defRPr sz="1400">
                <a:solidFill>
                  <a:schemeClr val="accent5">
                    <a:lumMod val="75000"/>
                  </a:schemeClr>
                </a:solidFill>
                <a:latin typeface="+mn-lt"/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r>
              <a:rPr lang="en-US" altLang="ko-KR" dirty="0"/>
              <a:t>Ambient AI</a:t>
            </a:r>
          </a:p>
          <a:p>
            <a:pPr lvl="1"/>
            <a:r>
              <a:rPr lang="en-US" altLang="ko-KR" dirty="0"/>
              <a:t>Ambient AI</a:t>
            </a:r>
          </a:p>
          <a:p>
            <a:pPr lvl="1"/>
            <a:r>
              <a:rPr lang="en-US" altLang="ko-KR" dirty="0"/>
              <a:t>Ambient AI</a:t>
            </a:r>
          </a:p>
          <a:p>
            <a:pPr lvl="2"/>
            <a:r>
              <a:rPr lang="en-US" altLang="ko-KR" dirty="0"/>
              <a:t>Ambient AI</a:t>
            </a:r>
          </a:p>
          <a:p>
            <a:pPr lvl="0"/>
            <a:r>
              <a:rPr lang="en-US" altLang="ko-KR" dirty="0"/>
              <a:t>Ambient AI</a:t>
            </a:r>
          </a:p>
          <a:p>
            <a:pPr lvl="0"/>
            <a:r>
              <a:rPr lang="en-US" altLang="ko-KR" dirty="0"/>
              <a:t>Ambient AI</a:t>
            </a:r>
          </a:p>
          <a:p>
            <a:pPr lvl="2"/>
            <a:endParaRPr lang="en-US" altLang="ko-KR" dirty="0"/>
          </a:p>
          <a:p>
            <a:pPr lvl="1"/>
            <a:endParaRPr dirty="0"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9" name="Picture 2" descr="https://gsds.snu.ac.kr/sites/gsds.snu.ac.kr/files/GSDS_logo.png">
            <a:extLst>
              <a:ext uri="{FF2B5EF4-FFF2-40B4-BE49-F238E27FC236}">
                <a16:creationId xmlns:a16="http://schemas.microsoft.com/office/drawing/2014/main" id="{40E675D3-E45F-4B7A-893A-5F83F505CC7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81033"/>
            <a:ext cx="1758203" cy="462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2855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tif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forms/d/e/1FAIpQLSclXqeMyOimOfHkV4s783gW3w0aJoZJrx01Lf1IFnCpC1eHSg/viewform?usp=sf_link" TargetMode="Externa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703888"/>
            <a:ext cx="81415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ko-KR"/>
              <a:t>Stepping Forward …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altLang="ko" b="1" dirty="0"/>
              <a:t>Hyung-Sin Kim</a:t>
            </a:r>
            <a:endParaRPr lang="en-US" altLang="ko-KR" b="1" dirty="0"/>
          </a:p>
          <a:p>
            <a:pPr marL="0" lvl="0" indent="0"/>
            <a:endParaRPr lang="en-US" altLang="ko-KR" dirty="0"/>
          </a:p>
          <a:p>
            <a:pPr marL="0" lvl="0" indent="0"/>
            <a:r>
              <a:rPr lang="en-US" altLang="ko" dirty="0"/>
              <a:t>Computing</a:t>
            </a:r>
            <a:r>
              <a:rPr lang="ko-KR" altLang="en-US" dirty="0"/>
              <a:t> </a:t>
            </a:r>
            <a:r>
              <a:rPr lang="en-US" altLang="ko-KR" dirty="0"/>
              <a:t>Foundations</a:t>
            </a:r>
            <a:r>
              <a:rPr lang="ko-KR" altLang="en-US" dirty="0"/>
              <a:t> </a:t>
            </a:r>
            <a:r>
              <a:rPr lang="en-US" altLang="ko" dirty="0"/>
              <a:t>for Data Science</a:t>
            </a:r>
          </a:p>
          <a:p>
            <a:pPr marL="0" lvl="0" indent="0"/>
            <a:endParaRPr lang="en-US" altLang="ko" dirty="0"/>
          </a:p>
          <a:p>
            <a:pPr marL="0" lvl="0" indent="0"/>
            <a:r>
              <a:rPr lang="en-US" altLang="ko" dirty="0"/>
              <a:t>Graduate School of Data Science, Seoul National University</a:t>
            </a:r>
            <a:endParaRPr lang="en-US" altLang="ko-KR" dirty="0"/>
          </a:p>
          <a:p>
            <a:pPr marL="0" lvl="0" indent="0"/>
            <a:endParaRPr lang="en-US" altLang="ko-KR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EE2E5-3642-AF4F-9DF7-E56883A06F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701285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Methodology – Learn by Doing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7983370" cy="3285879"/>
          </a:xfrm>
        </p:spPr>
        <p:txBody>
          <a:bodyPr/>
          <a:lstStyle/>
          <a:p>
            <a:r>
              <a:rPr lang="en-US" altLang="ko-KR" dirty="0"/>
              <a:t>To make that really happen, our methodology was as follows: </a:t>
            </a:r>
          </a:p>
          <a:p>
            <a:pPr lvl="1"/>
            <a:r>
              <a:rPr lang="en-US" altLang="ko-KR" dirty="0"/>
              <a:t>24 lectures, 19 in-class practices, 14 assignments, 7 projects, and 2 exams 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Study group organization, in-class group discussion, in-class coding and analysis, animation on slides, after-class Q&amp;A, ETL discussion</a:t>
            </a:r>
          </a:p>
          <a:p>
            <a:pPr lvl="1"/>
            <a:r>
              <a:rPr lang="en-US" altLang="ko-KR" dirty="0"/>
              <a:t>Mindset of a helper, not a judge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10</a:t>
            </a:fld>
            <a:endParaRPr lang="ko" altLang="en-US" dirty="0"/>
          </a:p>
        </p:txBody>
      </p:sp>
      <p:pic>
        <p:nvPicPr>
          <p:cNvPr id="2050" name="Picture 2" descr="That&amp;#39;s A Lot GIFs | Tenor">
            <a:extLst>
              <a:ext uri="{FF2B5EF4-FFF2-40B4-BE49-F238E27FC236}">
                <a16:creationId xmlns:a16="http://schemas.microsoft.com/office/drawing/2014/main" id="{1720E33A-B91B-44F5-808C-E295DF70681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0" y="1954025"/>
            <a:ext cx="2095500" cy="14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867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434258"/>
            <a:ext cx="7881150" cy="620802"/>
          </a:xfrm>
        </p:spPr>
        <p:txBody>
          <a:bodyPr/>
          <a:lstStyle/>
          <a:p>
            <a:r>
              <a:rPr lang="en-US" altLang="ko-KR" dirty="0"/>
              <a:t>Do You Remember What I Said in the First Class?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8355552" cy="3285879"/>
          </a:xfrm>
        </p:spPr>
        <p:txBody>
          <a:bodyPr/>
          <a:lstStyle/>
          <a:p>
            <a:r>
              <a:rPr lang="en-US" altLang="ko-KR" dirty="0"/>
              <a:t>This course is not easy! It will require </a:t>
            </a:r>
            <a:r>
              <a:rPr lang="en-US" altLang="ko-KR" b="1" dirty="0"/>
              <a:t>devotion</a:t>
            </a:r>
          </a:p>
          <a:p>
            <a:pPr lvl="1"/>
            <a:r>
              <a:rPr lang="en-US" altLang="ko-KR" dirty="0"/>
              <a:t>You will learn </a:t>
            </a:r>
            <a:r>
              <a:rPr lang="en-US" altLang="ko-KR" b="1" dirty="0"/>
              <a:t>a lot</a:t>
            </a:r>
            <a:r>
              <a:rPr lang="en-US" altLang="ko-KR" dirty="0"/>
              <a:t> (three in one) and there will be </a:t>
            </a:r>
            <a:r>
              <a:rPr lang="en-US" altLang="ko-KR" b="1" dirty="0"/>
              <a:t>a lot </a:t>
            </a:r>
            <a:r>
              <a:rPr lang="en-US" altLang="ko-KR" dirty="0"/>
              <a:t>of assignments </a:t>
            </a:r>
          </a:p>
          <a:p>
            <a:pPr lvl="1"/>
            <a:r>
              <a:rPr lang="en-US" altLang="ko-KR" dirty="0"/>
              <a:t>If you don’t have that much time, I recommend another class with the same title (Prof. Choi)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3C19ED-54D8-7546-91CF-59DEC27BCA79}"/>
              </a:ext>
            </a:extLst>
          </p:cNvPr>
          <p:cNvSpPr txBox="1"/>
          <p:nvPr/>
        </p:nvSpPr>
        <p:spPr>
          <a:xfrm>
            <a:off x="3347634" y="184429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11</a:t>
            </a:fld>
            <a:endParaRPr lang="ko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5BE2E5-81D5-C448-930F-360DCF8AA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427" y="2252951"/>
            <a:ext cx="2966720" cy="166878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1C3B1747-B57D-3D46-937E-846BFE720B49}"/>
              </a:ext>
            </a:extLst>
          </p:cNvPr>
          <p:cNvGrpSpPr/>
          <p:nvPr/>
        </p:nvGrpSpPr>
        <p:grpSpPr>
          <a:xfrm>
            <a:off x="1802948" y="2252951"/>
            <a:ext cx="2503170" cy="1668780"/>
            <a:chOff x="1802948" y="3400436"/>
            <a:chExt cx="2503170" cy="166878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B66F7AA-B1D5-B944-BA5D-83227184E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02948" y="3400436"/>
              <a:ext cx="2503170" cy="166878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9087496-FA31-6F44-B4C5-14201D459415}"/>
                </a:ext>
              </a:extLst>
            </p:cNvPr>
            <p:cNvGrpSpPr/>
            <p:nvPr/>
          </p:nvGrpSpPr>
          <p:grpSpPr>
            <a:xfrm>
              <a:off x="1802948" y="3400436"/>
              <a:ext cx="2503170" cy="1668780"/>
              <a:chOff x="1802948" y="3400436"/>
              <a:chExt cx="2503170" cy="1668780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2C234373-06A0-2E42-907D-CEFA82441D70}"/>
                  </a:ext>
                </a:extLst>
              </p:cNvPr>
              <p:cNvCxnSpPr/>
              <p:nvPr/>
            </p:nvCxnSpPr>
            <p:spPr>
              <a:xfrm flipH="1">
                <a:off x="1802948" y="3400436"/>
                <a:ext cx="2503170" cy="1668780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E10155C6-81FF-BF42-9DA1-9910B77909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2948" y="3400436"/>
                <a:ext cx="2503170" cy="1668780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EFE675F-A352-4F62-BB18-32991CEC7ED1}"/>
              </a:ext>
            </a:extLst>
          </p:cNvPr>
          <p:cNvSpPr/>
          <p:nvPr/>
        </p:nvSpPr>
        <p:spPr>
          <a:xfrm>
            <a:off x="2434841" y="4304034"/>
            <a:ext cx="4274317" cy="495736"/>
          </a:xfrm>
          <a:prstGeom prst="roundRect">
            <a:avLst/>
          </a:prstGeom>
          <a:solidFill>
            <a:srgbClr val="F5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2"/>
                </a:solidFill>
              </a:rPr>
              <a:t>Do you agree? </a:t>
            </a:r>
            <a:r>
              <a:rPr lang="en-US" altLang="ko-KR" sz="2000" dirty="0">
                <a:solidFill>
                  <a:schemeClr val="bg2"/>
                </a:solidFill>
                <a:sym typeface="Wingdings" panose="05000000000000000000" pitchFamily="2" charset="2"/>
              </a:rPr>
              <a:t></a:t>
            </a:r>
            <a:endParaRPr lang="ko-KR" altLang="en-US" sz="1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36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Special Thanks to…</a:t>
            </a:r>
            <a:endParaRPr lang="ko-KR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12</a:t>
            </a:fld>
            <a:endParaRPr lang="ko" altLang="en-US" dirty="0"/>
          </a:p>
        </p:txBody>
      </p:sp>
      <p:pic>
        <p:nvPicPr>
          <p:cNvPr id="7" name="Picture 2" descr="https://lh6.googleusercontent.com/yQSGk_KhyzXJMxyf43xTFbievv4I6LHXAt5stDUUJkl-duUnOHWMqFrebcVCRpconPM9KC_IHsIb5UIGg9u0ZuJna2gNgAb_ahgzxkBfGLd4xEbNoeo=w1280">
            <a:extLst>
              <a:ext uri="{FF2B5EF4-FFF2-40B4-BE49-F238E27FC236}">
                <a16:creationId xmlns:a16="http://schemas.microsoft.com/office/drawing/2014/main" id="{BBDB0217-6FF5-C840-A2ED-631228C1E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151" y="1718275"/>
            <a:ext cx="1915457" cy="28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s://lh3.googleusercontent.com/I56LXYxkU7LAZWkVf5dk6-INHpMjSc4qR2vd7wn7egmwja1cRWv27JbnDPobuote_dIdw-lDS_xuviNejBsdh2dc-bjQfvLQWsINCadOcHtS_2pvmA=w1280">
            <a:extLst>
              <a:ext uri="{FF2B5EF4-FFF2-40B4-BE49-F238E27FC236}">
                <a16:creationId xmlns:a16="http://schemas.microsoft.com/office/drawing/2014/main" id="{C164E330-EB38-D54A-B3FE-6E93309C41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736" y="1718274"/>
            <a:ext cx="1915458" cy="2873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8">
            <a:extLst>
              <a:ext uri="{FF2B5EF4-FFF2-40B4-BE49-F238E27FC236}">
                <a16:creationId xmlns:a16="http://schemas.microsoft.com/office/drawing/2014/main" id="{E9DF1B9B-A887-5E40-86E4-13FD05ECD68A}"/>
              </a:ext>
            </a:extLst>
          </p:cNvPr>
          <p:cNvSpPr/>
          <p:nvPr/>
        </p:nvSpPr>
        <p:spPr>
          <a:xfrm>
            <a:off x="3145124" y="4170487"/>
            <a:ext cx="759556" cy="4064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/>
              <a:t>박건도</a:t>
            </a:r>
            <a:endParaRPr lang="ko-KR" altLang="en-US" b="1" dirty="0"/>
          </a:p>
        </p:txBody>
      </p:sp>
      <p:sp>
        <p:nvSpPr>
          <p:cNvPr id="12" name="직사각형 9">
            <a:extLst>
              <a:ext uri="{FF2B5EF4-FFF2-40B4-BE49-F238E27FC236}">
                <a16:creationId xmlns:a16="http://schemas.microsoft.com/office/drawing/2014/main" id="{DA128260-EDD2-8A4E-9496-1D67DE0938B0}"/>
              </a:ext>
            </a:extLst>
          </p:cNvPr>
          <p:cNvSpPr/>
          <p:nvPr/>
        </p:nvSpPr>
        <p:spPr>
          <a:xfrm>
            <a:off x="6281479" y="4170487"/>
            <a:ext cx="759556" cy="4064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김우중</a:t>
            </a:r>
          </a:p>
        </p:txBody>
      </p:sp>
    </p:spTree>
    <p:extLst>
      <p:ext uri="{BB962C8B-B14F-4D97-AF65-F5344CB8AC3E}">
        <p14:creationId xmlns:p14="http://schemas.microsoft.com/office/powerpoint/2010/main" val="2514980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We have Covered So Far …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7806852" cy="3285879"/>
          </a:xfrm>
        </p:spPr>
        <p:txBody>
          <a:bodyPr/>
          <a:lstStyle/>
          <a:p>
            <a:r>
              <a:rPr lang="en-US" altLang="ko-KR" dirty="0"/>
              <a:t>Python programming</a:t>
            </a:r>
          </a:p>
          <a:p>
            <a:pPr lvl="1"/>
            <a:r>
              <a:rPr lang="en-US" altLang="ko-KR" dirty="0"/>
              <a:t>Interpreter </a:t>
            </a:r>
          </a:p>
          <a:p>
            <a:pPr lvl="1"/>
            <a:r>
              <a:rPr lang="en-US" altLang="ko-KR" dirty="0"/>
              <a:t>Data types, variables, and operators</a:t>
            </a:r>
          </a:p>
          <a:p>
            <a:pPr lvl="1"/>
            <a:r>
              <a:rPr lang="en-US" altLang="ko-KR" dirty="0"/>
              <a:t>Memory model</a:t>
            </a:r>
          </a:p>
          <a:p>
            <a:pPr lvl="1"/>
            <a:r>
              <a:rPr lang="en-US" altLang="ko-KR" dirty="0"/>
              <a:t>Functions</a:t>
            </a:r>
          </a:p>
          <a:p>
            <a:pPr lvl="1"/>
            <a:r>
              <a:rPr lang="en-US" altLang="ko-KR" dirty="0"/>
              <a:t>Control Structures and loops</a:t>
            </a:r>
          </a:p>
          <a:p>
            <a:pPr lvl="1"/>
            <a:r>
              <a:rPr lang="en-US" altLang="ko-KR" dirty="0"/>
              <a:t>File I/O</a:t>
            </a:r>
          </a:p>
          <a:p>
            <a:pPr lvl="1"/>
            <a:r>
              <a:rPr lang="en-US" altLang="ko-KR" dirty="0"/>
              <a:t>Modules</a:t>
            </a:r>
          </a:p>
          <a:p>
            <a:pPr lvl="1"/>
            <a:r>
              <a:rPr lang="en-US" altLang="ko-KR" dirty="0"/>
              <a:t>Classes</a:t>
            </a:r>
          </a:p>
          <a:p>
            <a:pPr lvl="1"/>
            <a:r>
              <a:rPr lang="en-US" altLang="ko-KR" dirty="0"/>
              <a:t>Object-oriented programming</a:t>
            </a:r>
          </a:p>
          <a:p>
            <a:endParaRPr lang="en-US" altLang="ko-K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13</a:t>
            </a:fld>
            <a:endParaRPr lang="ko" altLang="en-US" dirty="0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9A15E37A-2628-4934-92B3-67A8166BD6DC}"/>
              </a:ext>
            </a:extLst>
          </p:cNvPr>
          <p:cNvSpPr txBox="1">
            <a:spLocks/>
          </p:cNvSpPr>
          <p:nvPr/>
        </p:nvSpPr>
        <p:spPr>
          <a:xfrm>
            <a:off x="4724399" y="1266023"/>
            <a:ext cx="3959819" cy="328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ts val="1300"/>
              <a:buFont typeface="Lato"/>
              <a:buChar char="●"/>
              <a:defRPr sz="1600" b="0" i="0" u="none" strike="noStrike" cap="none">
                <a:solidFill>
                  <a:schemeClr val="bg2"/>
                </a:solidFill>
                <a:latin typeface="+mn-lt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ts val="1100"/>
              <a:buFont typeface="Lato"/>
              <a:buChar char="○"/>
              <a:defRPr sz="1400" b="0" i="0" u="none" strike="noStrike" cap="none">
                <a:solidFill>
                  <a:schemeClr val="accent5">
                    <a:lumMod val="75000"/>
                  </a:schemeClr>
                </a:solidFill>
                <a:latin typeface="+mn-lt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altLang="ko-KR" dirty="0"/>
              <a:t>C programming</a:t>
            </a:r>
          </a:p>
          <a:p>
            <a:pPr lvl="1"/>
            <a:r>
              <a:rPr lang="en-US" altLang="ko-KR" dirty="0"/>
              <a:t>Compiler</a:t>
            </a:r>
          </a:p>
          <a:p>
            <a:pPr lvl="1"/>
            <a:r>
              <a:rPr lang="en-US" altLang="ko-KR" dirty="0"/>
              <a:t>Data types, variables, and operators</a:t>
            </a:r>
          </a:p>
          <a:p>
            <a:pPr lvl="1"/>
            <a:r>
              <a:rPr lang="en-US" altLang="ko-KR" dirty="0"/>
              <a:t>Memory model</a:t>
            </a:r>
          </a:p>
          <a:p>
            <a:pPr lvl="1"/>
            <a:r>
              <a:rPr lang="en-US" altLang="ko-KR" dirty="0"/>
              <a:t>Functions</a:t>
            </a:r>
          </a:p>
          <a:p>
            <a:pPr lvl="1"/>
            <a:r>
              <a:rPr lang="en-US" altLang="ko-KR" dirty="0"/>
              <a:t>Control Structures and loops</a:t>
            </a:r>
          </a:p>
          <a:p>
            <a:pPr lvl="1"/>
            <a:r>
              <a:rPr lang="en-US" altLang="ko-KR" dirty="0"/>
              <a:t>I/O and File I/O</a:t>
            </a:r>
          </a:p>
          <a:p>
            <a:pPr lvl="1"/>
            <a:r>
              <a:rPr lang="en-US" altLang="ko-KR" dirty="0"/>
              <a:t>Pointers</a:t>
            </a:r>
          </a:p>
          <a:p>
            <a:pPr lvl="1"/>
            <a:r>
              <a:rPr lang="en-US" altLang="ko-KR" dirty="0"/>
              <a:t>Structures</a:t>
            </a:r>
          </a:p>
          <a:p>
            <a:pPr lvl="1"/>
            <a:r>
              <a:rPr lang="en-US" altLang="ko-KR" dirty="0"/>
              <a:t>Dynamic memory allocation</a:t>
            </a:r>
          </a:p>
        </p:txBody>
      </p:sp>
    </p:spTree>
    <p:extLst>
      <p:ext uri="{BB962C8B-B14F-4D97-AF65-F5344CB8AC3E}">
        <p14:creationId xmlns:p14="http://schemas.microsoft.com/office/powerpoint/2010/main" val="391598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We have Covered So Far …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7806852" cy="3285879"/>
          </a:xfrm>
        </p:spPr>
        <p:txBody>
          <a:bodyPr/>
          <a:lstStyle/>
          <a:p>
            <a:r>
              <a:rPr lang="en-US" altLang="ko-KR" dirty="0"/>
              <a:t>Data structures</a:t>
            </a:r>
          </a:p>
          <a:p>
            <a:pPr lvl="1"/>
            <a:r>
              <a:rPr lang="en-US" altLang="ko-KR" dirty="0"/>
              <a:t>Linked lists (both in Python and C)</a:t>
            </a:r>
          </a:p>
          <a:p>
            <a:pPr lvl="1"/>
            <a:r>
              <a:rPr lang="en-US" altLang="ko-KR" dirty="0"/>
              <a:t>Array lists (Python lists, C arrays)</a:t>
            </a:r>
          </a:p>
          <a:p>
            <a:pPr lvl="1"/>
            <a:r>
              <a:rPr lang="en-US" altLang="ko-KR" dirty="0"/>
              <a:t>Hash tables (Python sets) and Hash maps (Python dictionaries)</a:t>
            </a:r>
          </a:p>
          <a:p>
            <a:pPr lvl="1"/>
            <a:r>
              <a:rPr lang="en-US" altLang="ko-KR" dirty="0"/>
              <a:t>Binary search trees</a:t>
            </a:r>
          </a:p>
          <a:p>
            <a:pPr lvl="1"/>
            <a:r>
              <a:rPr lang="en-US" altLang="ko-KR" dirty="0"/>
              <a:t>Trees and traversals</a:t>
            </a:r>
          </a:p>
          <a:p>
            <a:pPr lvl="1"/>
            <a:r>
              <a:rPr lang="en-US" altLang="ko-KR" dirty="0"/>
              <a:t>Graphs and traversals</a:t>
            </a:r>
          </a:p>
          <a:p>
            <a:endParaRPr lang="en-US" altLang="ko-KR" sz="1050" dirty="0"/>
          </a:p>
          <a:p>
            <a:r>
              <a:rPr lang="en-US" altLang="ko-KR" dirty="0"/>
              <a:t>Algorithms</a:t>
            </a:r>
          </a:p>
          <a:p>
            <a:pPr lvl="1"/>
            <a:r>
              <a:rPr lang="en-US" altLang="ko-KR" dirty="0"/>
              <a:t>Performance evaluation (Big O and actual measurement)</a:t>
            </a:r>
          </a:p>
          <a:p>
            <a:pPr lvl="1"/>
            <a:r>
              <a:rPr lang="en-US" altLang="ko-KR" dirty="0"/>
              <a:t>Linear search and binary search</a:t>
            </a:r>
          </a:p>
          <a:p>
            <a:pPr lvl="1"/>
            <a:r>
              <a:rPr lang="en-US" altLang="ko-KR" dirty="0"/>
              <a:t>Selection sort, insertion sort, and merge sort</a:t>
            </a:r>
          </a:p>
          <a:p>
            <a:pPr lvl="1"/>
            <a:r>
              <a:rPr lang="en-US" altLang="ko-KR" dirty="0"/>
              <a:t>Recursion</a:t>
            </a:r>
          </a:p>
          <a:p>
            <a:endParaRPr lang="en-US" altLang="ko-K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14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69317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We have Covered So Far …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7806852" cy="3285879"/>
          </a:xfrm>
        </p:spPr>
        <p:txBody>
          <a:bodyPr/>
          <a:lstStyle/>
          <a:p>
            <a:r>
              <a:rPr lang="en-US" altLang="ko-KR" dirty="0"/>
              <a:t>System basics</a:t>
            </a:r>
          </a:p>
          <a:p>
            <a:pPr lvl="1"/>
            <a:r>
              <a:rPr lang="en-US" altLang="ko-KR" dirty="0"/>
              <a:t>Bits, data types, and operations</a:t>
            </a:r>
          </a:p>
          <a:p>
            <a:pPr lvl="1"/>
            <a:r>
              <a:rPr lang="en-US" altLang="ko-KR" dirty="0"/>
              <a:t>Semi-conductor and logic gates</a:t>
            </a:r>
          </a:p>
          <a:p>
            <a:pPr lvl="1"/>
            <a:r>
              <a:rPr lang="en-US" altLang="ko-KR" dirty="0"/>
              <a:t>Von Neumann model and machine codes</a:t>
            </a:r>
          </a:p>
          <a:p>
            <a:pPr lvl="1"/>
            <a:r>
              <a:rPr lang="en-US" altLang="ko-KR" dirty="0"/>
              <a:t>Great ideas in computer architecture</a:t>
            </a:r>
          </a:p>
          <a:p>
            <a:endParaRPr lang="en-US" altLang="ko-KR" dirty="0"/>
          </a:p>
          <a:p>
            <a:r>
              <a:rPr lang="en-US" altLang="ko-KR" dirty="0"/>
              <a:t>Technical interview practice</a:t>
            </a:r>
          </a:p>
          <a:p>
            <a:endParaRPr lang="en-US" altLang="ko-KR" dirty="0"/>
          </a:p>
          <a:p>
            <a:r>
              <a:rPr lang="en-US" altLang="ko-KR" dirty="0"/>
              <a:t>Guest lecture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15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2530345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16</a:t>
            </a:fld>
            <a:endParaRPr lang="ko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3341E0-C823-B942-90B0-F7B5D6837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994" y="0"/>
            <a:ext cx="8283376" cy="468528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0AF1E82-DA4B-3C40-A958-8E478D8E1474}"/>
              </a:ext>
            </a:extLst>
          </p:cNvPr>
          <p:cNvGrpSpPr/>
          <p:nvPr/>
        </p:nvGrpSpPr>
        <p:grpSpPr>
          <a:xfrm>
            <a:off x="171450" y="0"/>
            <a:ext cx="8557696" cy="4762865"/>
            <a:chOff x="4685444" y="1862080"/>
            <a:chExt cx="4378546" cy="290078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AEC97A8-1165-8647-9694-4B18B15AE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96874" y="1862080"/>
              <a:ext cx="4367116" cy="290078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18ACEDA-B9D7-9549-925A-8844064820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85444" y="2573020"/>
              <a:ext cx="1000580" cy="12966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77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Please Participate!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7806852" cy="3285879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https://docs.google.com/forms/d/e/1FAIpQLSclXqeMyOimOfHkV4s783gW3w0aJoZJrx01Lf1IFnCpC1eHSg/viewform?usp=sf_link</a:t>
            </a:r>
            <a:r>
              <a:rPr lang="en-US" dirty="0"/>
              <a:t> </a:t>
            </a:r>
            <a:endParaRPr lang="en-US" altLang="ko-K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17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1821852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5;p14">
            <a:extLst>
              <a:ext uri="{FF2B5EF4-FFF2-40B4-BE49-F238E27FC236}">
                <a16:creationId xmlns:a16="http://schemas.microsoft.com/office/drawing/2014/main" id="{1DE4098E-DB4E-409D-A2B0-81BA773226C7}"/>
              </a:ext>
            </a:extLst>
          </p:cNvPr>
          <p:cNvSpPr/>
          <p:nvPr/>
        </p:nvSpPr>
        <p:spPr>
          <a:xfrm>
            <a:off x="311713" y="1038070"/>
            <a:ext cx="8520574" cy="141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46050" lvl="0" algn="ctr">
              <a:buSzPts val="1300"/>
            </a:pPr>
            <a:r>
              <a:rPr lang="en-US" sz="2400" i="1" dirty="0"/>
              <a:t>Computing Foundations for Data Science:</a:t>
            </a:r>
          </a:p>
          <a:p>
            <a:pPr marL="146050" lvl="0" algn="ctr">
              <a:buSzPts val="1300"/>
            </a:pPr>
            <a:r>
              <a:rPr lang="en-US" sz="2400" i="1" dirty="0"/>
              <a:t>A Pathway toward…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2BE0ED-1BFE-674D-98A5-04B7088026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18</a:t>
            </a:fld>
            <a:endParaRPr lang="ko" altLang="en-US"/>
          </a:p>
        </p:txBody>
      </p:sp>
      <p:pic>
        <p:nvPicPr>
          <p:cNvPr id="4" name="Picture 2" descr="냉장고를 부탁해 1주년②] '15분의 마법' 보여준 셰프 어벤져스 10인 ...">
            <a:extLst>
              <a:ext uri="{FF2B5EF4-FFF2-40B4-BE49-F238E27FC236}">
                <a16:creationId xmlns:a16="http://schemas.microsoft.com/office/drawing/2014/main" id="{5B912066-3884-4D7F-B44A-80C0F63D38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08" t="31999" b="35284"/>
          <a:stretch/>
        </p:blipFill>
        <p:spPr bwMode="auto">
          <a:xfrm>
            <a:off x="2848893" y="2383491"/>
            <a:ext cx="3661897" cy="2374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338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5;p14">
            <a:extLst>
              <a:ext uri="{FF2B5EF4-FFF2-40B4-BE49-F238E27FC236}">
                <a16:creationId xmlns:a16="http://schemas.microsoft.com/office/drawing/2014/main" id="{1DE4098E-DB4E-409D-A2B0-81BA773226C7}"/>
              </a:ext>
            </a:extLst>
          </p:cNvPr>
          <p:cNvSpPr/>
          <p:nvPr/>
        </p:nvSpPr>
        <p:spPr>
          <a:xfrm>
            <a:off x="311713" y="1038070"/>
            <a:ext cx="8520574" cy="141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46050" lvl="0" algn="ctr">
              <a:buSzPts val="1300"/>
            </a:pPr>
            <a:r>
              <a:rPr lang="en-US" sz="2400" i="1" dirty="0"/>
              <a:t>To Step Forward …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2BE0ED-1BFE-674D-98A5-04B7088026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19</a:t>
            </a:fld>
            <a:endParaRPr lang="ko" altLang="en-US"/>
          </a:p>
        </p:txBody>
      </p:sp>
      <p:pic>
        <p:nvPicPr>
          <p:cNvPr id="5" name="Picture 2" descr="냉장고를 부탁해 1주년②] '15분의 마법' 보여준 셰프 어벤져스 10인 ...">
            <a:extLst>
              <a:ext uri="{FF2B5EF4-FFF2-40B4-BE49-F238E27FC236}">
                <a16:creationId xmlns:a16="http://schemas.microsoft.com/office/drawing/2014/main" id="{4408A042-AE91-2146-85BA-B19EE0043F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99" r="40950" b="34458"/>
          <a:stretch/>
        </p:blipFill>
        <p:spPr bwMode="auto">
          <a:xfrm>
            <a:off x="302102" y="2688333"/>
            <a:ext cx="3154776" cy="1417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냉장고를 부탁해 1주년②] '15분의 마법' 보여준 셰프 어벤져스 10인 ...">
            <a:extLst>
              <a:ext uri="{FF2B5EF4-FFF2-40B4-BE49-F238E27FC236}">
                <a16:creationId xmlns:a16="http://schemas.microsoft.com/office/drawing/2014/main" id="{EF064591-BAB5-D043-A331-538AD000CE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456"/>
          <a:stretch/>
        </p:blipFill>
        <p:spPr bwMode="auto">
          <a:xfrm>
            <a:off x="3506565" y="2685495"/>
            <a:ext cx="5342543" cy="1417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5415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Final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6/14(Mon) 7~9PM, 942</a:t>
            </a:r>
            <a:r>
              <a:rPr lang="ko-KR" altLang="en-US" dirty="0"/>
              <a:t>동 </a:t>
            </a:r>
            <a:r>
              <a:rPr lang="en-US" altLang="ko-KR" dirty="0"/>
              <a:t>3</a:t>
            </a:r>
            <a:r>
              <a:rPr lang="ko-KR" altLang="en-US" dirty="0"/>
              <a:t>층 </a:t>
            </a:r>
            <a:r>
              <a:rPr lang="en-US" altLang="ko-KR" dirty="0"/>
              <a:t>(</a:t>
            </a:r>
            <a:r>
              <a:rPr lang="ko-KR" altLang="en-US" dirty="0"/>
              <a:t>연구공원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응시인원</a:t>
            </a:r>
            <a:r>
              <a:rPr lang="en-US" altLang="ko-KR" dirty="0"/>
              <a:t>: </a:t>
            </a:r>
            <a:r>
              <a:rPr lang="ko-KR" altLang="en-US" dirty="0"/>
              <a:t>수강생 </a:t>
            </a:r>
            <a:r>
              <a:rPr lang="en-US" altLang="ko-KR" dirty="0"/>
              <a:t>57</a:t>
            </a:r>
            <a:r>
              <a:rPr lang="ko-KR" altLang="en-US" dirty="0"/>
              <a:t>명 </a:t>
            </a:r>
            <a:r>
              <a:rPr lang="en-US" altLang="ko-KR" dirty="0"/>
              <a:t>+ </a:t>
            </a:r>
            <a:r>
              <a:rPr lang="ko-KR" altLang="en-US" dirty="0"/>
              <a:t>청강생 </a:t>
            </a:r>
            <a:r>
              <a:rPr lang="en-US" altLang="ko-KR" dirty="0"/>
              <a:t>19</a:t>
            </a:r>
            <a:r>
              <a:rPr lang="ko-KR" altLang="en-US" dirty="0"/>
              <a:t>명</a:t>
            </a:r>
            <a:endParaRPr lang="en-US" altLang="ko-KR" dirty="0"/>
          </a:p>
          <a:p>
            <a:r>
              <a:rPr lang="ko-KR" altLang="en-US" dirty="0"/>
              <a:t>준비물</a:t>
            </a:r>
            <a:r>
              <a:rPr lang="en-US" altLang="ko-KR" dirty="0"/>
              <a:t>: </a:t>
            </a:r>
            <a:r>
              <a:rPr lang="ko-KR" altLang="en-US" dirty="0"/>
              <a:t>신분증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10</a:t>
            </a:r>
            <a:r>
              <a:rPr lang="ko-KR" altLang="en-US" dirty="0"/>
              <a:t>문제</a:t>
            </a:r>
            <a:r>
              <a:rPr lang="en-US" altLang="ko-KR" dirty="0"/>
              <a:t>, 100</a:t>
            </a:r>
            <a:r>
              <a:rPr lang="ko-KR" altLang="en-US" dirty="0"/>
              <a:t>점 만점</a:t>
            </a:r>
            <a:endParaRPr lang="en-US" altLang="ko-KR" dirty="0"/>
          </a:p>
          <a:p>
            <a:pPr lvl="1"/>
            <a:r>
              <a:rPr lang="en-US" altLang="ko-KR" dirty="0"/>
              <a:t>Still making problems… </a:t>
            </a:r>
            <a:r>
              <a:rPr lang="en-US" altLang="ko-KR" dirty="0">
                <a:sym typeface="Wingdings" pitchFamily="2" charset="2"/>
              </a:rPr>
              <a:t></a:t>
            </a:r>
            <a:endParaRPr lang="en-US" altLang="ko-K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303393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Step</a:t>
            </a:r>
            <a:r>
              <a:rPr lang="ko-KR" altLang="en-US" dirty="0"/>
              <a:t> </a:t>
            </a:r>
            <a:r>
              <a:rPr lang="en-US" altLang="ko-KR" dirty="0"/>
              <a:t>Forward</a:t>
            </a:r>
            <a:r>
              <a:rPr lang="ko-KR" altLang="en-US" dirty="0"/>
              <a:t> </a:t>
            </a:r>
            <a:r>
              <a:rPr lang="en-US" altLang="ko-KR" dirty="0"/>
              <a:t>…</a:t>
            </a:r>
            <a:r>
              <a:rPr lang="ko-KR" altLang="en-US" dirty="0"/>
              <a:t>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49" y="1266023"/>
            <a:ext cx="7688699" cy="3285879"/>
          </a:xfrm>
        </p:spPr>
        <p:txBody>
          <a:bodyPr/>
          <a:lstStyle/>
          <a:p>
            <a:r>
              <a:rPr lang="en-US" altLang="ko-KR" dirty="0"/>
              <a:t>Data structures and Algorithms</a:t>
            </a:r>
          </a:p>
          <a:p>
            <a:pPr lvl="1"/>
            <a:r>
              <a:rPr lang="en-US" altLang="ko-KR" dirty="0"/>
              <a:t>GSDS: </a:t>
            </a:r>
            <a:r>
              <a:rPr lang="ko-KR" altLang="en-US" dirty="0" err="1"/>
              <a:t>데이터사이언스를</a:t>
            </a:r>
            <a:r>
              <a:rPr lang="ko-KR" altLang="en-US" dirty="0"/>
              <a:t> 위한 소프트웨어 플랫폼 </a:t>
            </a:r>
            <a:r>
              <a:rPr lang="en-US" altLang="ko-KR" dirty="0"/>
              <a:t>(1</a:t>
            </a:r>
            <a:r>
              <a:rPr lang="ko-KR" altLang="en-US" dirty="0"/>
              <a:t>학기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ECE: </a:t>
            </a:r>
            <a:r>
              <a:rPr lang="ko-KR" altLang="en-US" dirty="0"/>
              <a:t>자료구조의 기초 </a:t>
            </a:r>
            <a:r>
              <a:rPr lang="en-US" altLang="ko-KR" dirty="0"/>
              <a:t>(2</a:t>
            </a:r>
            <a:r>
              <a:rPr lang="ko-KR" altLang="en-US" dirty="0"/>
              <a:t>학년</a:t>
            </a:r>
            <a:r>
              <a:rPr lang="en-US" altLang="ko-KR" dirty="0"/>
              <a:t>), </a:t>
            </a:r>
            <a:r>
              <a:rPr lang="ko-KR" altLang="en-US" dirty="0"/>
              <a:t>알고리즘의 기초 </a:t>
            </a:r>
            <a:r>
              <a:rPr lang="en-US" altLang="ko-KR" dirty="0"/>
              <a:t>(3</a:t>
            </a:r>
            <a:r>
              <a:rPr lang="ko-KR" altLang="en-US" dirty="0"/>
              <a:t>학년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CSE: </a:t>
            </a:r>
            <a:r>
              <a:rPr lang="ko-KR" altLang="en-US" dirty="0"/>
              <a:t>자료구조 </a:t>
            </a:r>
            <a:r>
              <a:rPr lang="en-US" altLang="ko-KR" dirty="0"/>
              <a:t>(2</a:t>
            </a:r>
            <a:r>
              <a:rPr lang="ko-KR" altLang="en-US" dirty="0"/>
              <a:t>학년</a:t>
            </a:r>
            <a:r>
              <a:rPr lang="en-US" altLang="ko-KR" dirty="0"/>
              <a:t>), </a:t>
            </a:r>
            <a:r>
              <a:rPr lang="ko-KR" altLang="en-US" dirty="0"/>
              <a:t>알고리즘 </a:t>
            </a:r>
            <a:r>
              <a:rPr lang="en-US" altLang="ko-KR" dirty="0"/>
              <a:t>(3</a:t>
            </a:r>
            <a:r>
              <a:rPr lang="ko-KR" altLang="en-US" dirty="0"/>
              <a:t>학년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Object-oriented programming (and </a:t>
            </a:r>
            <a:r>
              <a:rPr lang="en-US" altLang="ko-KR" dirty="0" err="1"/>
              <a:t>c++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ECE: </a:t>
            </a:r>
            <a:r>
              <a:rPr lang="ko-KR" altLang="en-US" dirty="0"/>
              <a:t>프로그래밍 방법론 </a:t>
            </a:r>
            <a:r>
              <a:rPr lang="en-US" altLang="ko-KR" dirty="0"/>
              <a:t>(2</a:t>
            </a:r>
            <a:r>
              <a:rPr lang="ko-KR" altLang="en-US" dirty="0"/>
              <a:t>학년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CSE: </a:t>
            </a:r>
            <a:r>
              <a:rPr lang="ko-KR" altLang="en-US" dirty="0"/>
              <a:t>컴퓨터프로그래밍 </a:t>
            </a:r>
            <a:r>
              <a:rPr lang="en-US" altLang="ko-KR" dirty="0"/>
              <a:t>(2</a:t>
            </a:r>
            <a:r>
              <a:rPr lang="ko-KR" altLang="en-US" dirty="0"/>
              <a:t>학년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Deep neural network programming </a:t>
            </a:r>
          </a:p>
          <a:p>
            <a:pPr lvl="1"/>
            <a:r>
              <a:rPr lang="en-US" altLang="ko-KR" dirty="0"/>
              <a:t>GSDS: </a:t>
            </a:r>
            <a:r>
              <a:rPr lang="ko-KR" altLang="en-US" dirty="0" err="1"/>
              <a:t>데이터사이언스를</a:t>
            </a:r>
            <a:r>
              <a:rPr lang="ko-KR" altLang="en-US" dirty="0"/>
              <a:t> 위한 소프트웨어 플랫폼 </a:t>
            </a:r>
            <a:r>
              <a:rPr lang="en-US" altLang="ko-KR" dirty="0"/>
              <a:t>(1</a:t>
            </a:r>
            <a:r>
              <a:rPr lang="ko-KR" altLang="en-US" dirty="0"/>
              <a:t>학기</a:t>
            </a:r>
            <a:r>
              <a:rPr lang="en-US" altLang="ko-KR" dirty="0"/>
              <a:t>), </a:t>
            </a:r>
            <a:r>
              <a:rPr lang="ko-KR" altLang="en-US" dirty="0" err="1"/>
              <a:t>데이터사이언스를</a:t>
            </a:r>
            <a:r>
              <a:rPr lang="ko-KR" altLang="en-US" dirty="0"/>
              <a:t> 위한 </a:t>
            </a:r>
            <a:r>
              <a:rPr lang="ko-KR" altLang="en-US" dirty="0" err="1"/>
              <a:t>머신러닝</a:t>
            </a:r>
            <a:r>
              <a:rPr lang="ko-KR" altLang="en-US" dirty="0"/>
              <a:t> 및 </a:t>
            </a:r>
            <a:r>
              <a:rPr lang="ko-KR" altLang="en-US" dirty="0" err="1"/>
              <a:t>딥러닝</a:t>
            </a:r>
            <a:r>
              <a:rPr lang="ko-KR" altLang="en-US" dirty="0"/>
              <a:t> </a:t>
            </a:r>
            <a:r>
              <a:rPr lang="en-US" altLang="ko-KR" dirty="0"/>
              <a:t>(1</a:t>
            </a:r>
            <a:r>
              <a:rPr lang="ko-KR" altLang="en-US" dirty="0"/>
              <a:t>학기</a:t>
            </a:r>
            <a:r>
              <a:rPr lang="en-US" altLang="ko-KR" dirty="0"/>
              <a:t>), </a:t>
            </a:r>
            <a:r>
              <a:rPr lang="ko-KR" altLang="en-US" dirty="0" err="1"/>
              <a:t>앰비언트</a:t>
            </a:r>
            <a:r>
              <a:rPr lang="ko-KR" altLang="en-US" dirty="0"/>
              <a:t> 인공지능 플랫폼 및 실습 </a:t>
            </a:r>
            <a:r>
              <a:rPr lang="en-US" altLang="ko-KR" dirty="0"/>
              <a:t>(2</a:t>
            </a:r>
            <a:r>
              <a:rPr lang="ko-KR" altLang="en-US" dirty="0"/>
              <a:t>학기</a:t>
            </a:r>
            <a:r>
              <a:rPr lang="en-US" altLang="ko-KR" dirty="0"/>
              <a:t>)</a:t>
            </a:r>
          </a:p>
          <a:p>
            <a:endParaRPr lang="en-US" altLang="ko-K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20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248965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F4E271EE-C19D-4F3C-8C24-1E91AC52E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A2I Projects – Face Filtering</a:t>
            </a:r>
            <a:endParaRPr lang="ko-KR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21</a:t>
            </a:fld>
            <a:endParaRPr lang="ko" altLang="en-US" dirty="0"/>
          </a:p>
        </p:txBody>
      </p:sp>
      <p:pic>
        <p:nvPicPr>
          <p:cNvPr id="7" name="[Demo] group 2 - Face filtering (1)">
            <a:hlinkClick r:id="" action="ppaction://media"/>
            <a:extLst>
              <a:ext uri="{FF2B5EF4-FFF2-40B4-BE49-F238E27FC236}">
                <a16:creationId xmlns:a16="http://schemas.microsoft.com/office/drawing/2014/main" id="{4B390E55-C3F4-4276-8711-4058D3FCA5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9125" y="1240965"/>
            <a:ext cx="6228792" cy="350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7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F4E271EE-C19D-4F3C-8C24-1E91AC52E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A2I Projects – Safety</a:t>
            </a:r>
            <a:endParaRPr lang="ko-KR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22</a:t>
            </a:fld>
            <a:endParaRPr lang="ko" altLang="en-US" dirty="0"/>
          </a:p>
        </p:txBody>
      </p:sp>
      <p:pic>
        <p:nvPicPr>
          <p:cNvPr id="6" name="[Demo] group 3 - 반려견 안전조치 (1)">
            <a:hlinkClick r:id="" action="ppaction://media"/>
            <a:extLst>
              <a:ext uri="{FF2B5EF4-FFF2-40B4-BE49-F238E27FC236}">
                <a16:creationId xmlns:a16="http://schemas.microsoft.com/office/drawing/2014/main" id="{9F26A06E-06CA-4675-871A-E12555F9CA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2458" y="1204061"/>
            <a:ext cx="6168566" cy="346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348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Step</a:t>
            </a:r>
            <a:r>
              <a:rPr lang="ko-KR" altLang="en-US" dirty="0"/>
              <a:t> </a:t>
            </a:r>
            <a:r>
              <a:rPr lang="en-US" altLang="ko-KR" dirty="0"/>
              <a:t>Forward</a:t>
            </a:r>
            <a:r>
              <a:rPr lang="ko-KR" altLang="en-US" dirty="0"/>
              <a:t> </a:t>
            </a:r>
            <a:r>
              <a:rPr lang="en-US" altLang="ko-KR" dirty="0"/>
              <a:t>…</a:t>
            </a:r>
            <a:r>
              <a:rPr lang="ko-KR" altLang="en-US" dirty="0"/>
              <a:t>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49" y="1266023"/>
            <a:ext cx="8072429" cy="3285879"/>
          </a:xfrm>
        </p:spPr>
        <p:txBody>
          <a:bodyPr/>
          <a:lstStyle/>
          <a:p>
            <a:r>
              <a:rPr lang="en-US" altLang="ko-KR" dirty="0"/>
              <a:t>Computer systems</a:t>
            </a:r>
          </a:p>
          <a:p>
            <a:pPr lvl="1"/>
            <a:r>
              <a:rPr lang="en-US" altLang="ko-KR" dirty="0"/>
              <a:t>GSDS: </a:t>
            </a:r>
            <a:r>
              <a:rPr lang="ko-KR" altLang="en-US" dirty="0" err="1"/>
              <a:t>확장형</a:t>
            </a:r>
            <a:r>
              <a:rPr lang="ko-KR" altLang="en-US" dirty="0"/>
              <a:t> 고성능 컴퓨팅 </a:t>
            </a:r>
            <a:r>
              <a:rPr lang="en-US" altLang="ko-KR" dirty="0"/>
              <a:t>(2</a:t>
            </a:r>
            <a:r>
              <a:rPr lang="ko-KR" altLang="en-US" dirty="0"/>
              <a:t>학기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ECE: </a:t>
            </a:r>
            <a:r>
              <a:rPr lang="ko-KR" altLang="en-US" dirty="0"/>
              <a:t>운영체제의 기초 </a:t>
            </a:r>
            <a:r>
              <a:rPr lang="en-US" altLang="ko-KR" dirty="0"/>
              <a:t>(4</a:t>
            </a:r>
            <a:r>
              <a:rPr lang="ko-KR" altLang="en-US" dirty="0"/>
              <a:t>학년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CSE: </a:t>
            </a:r>
            <a:r>
              <a:rPr lang="ko-KR" altLang="en-US" dirty="0"/>
              <a:t>시스템프로그래밍 </a:t>
            </a:r>
            <a:r>
              <a:rPr lang="en-US" altLang="ko-KR" dirty="0"/>
              <a:t>(2</a:t>
            </a:r>
            <a:r>
              <a:rPr lang="ko-KR" altLang="en-US" dirty="0"/>
              <a:t>학년</a:t>
            </a:r>
            <a:r>
              <a:rPr lang="en-US" altLang="ko-KR" dirty="0"/>
              <a:t>), </a:t>
            </a:r>
            <a:r>
              <a:rPr lang="ko-KR" altLang="en-US" dirty="0"/>
              <a:t>운영체제 </a:t>
            </a:r>
            <a:r>
              <a:rPr lang="en-US" altLang="ko-KR" dirty="0"/>
              <a:t>(3</a:t>
            </a:r>
            <a:r>
              <a:rPr lang="ko-KR" altLang="en-US" dirty="0"/>
              <a:t>학년</a:t>
            </a:r>
            <a:r>
              <a:rPr lang="en-US" altLang="ko-KR" dirty="0"/>
              <a:t>), </a:t>
            </a:r>
            <a:r>
              <a:rPr lang="ko-KR" altLang="en-US" dirty="0"/>
              <a:t>멀티코어 컴퓨팅 </a:t>
            </a:r>
            <a:r>
              <a:rPr lang="en-US" altLang="ko-KR" dirty="0"/>
              <a:t>(4</a:t>
            </a:r>
            <a:r>
              <a:rPr lang="ko-KR" altLang="en-US" dirty="0"/>
              <a:t>학년</a:t>
            </a:r>
            <a:r>
              <a:rPr lang="en-US" altLang="ko-KR" dirty="0"/>
              <a:t>)</a:t>
            </a:r>
          </a:p>
          <a:p>
            <a:endParaRPr lang="en-US" altLang="ko-KR" b="1" u="sng" dirty="0"/>
          </a:p>
          <a:p>
            <a:r>
              <a:rPr lang="en-US" altLang="ko-KR" dirty="0"/>
              <a:t>Database</a:t>
            </a:r>
          </a:p>
          <a:p>
            <a:pPr lvl="1"/>
            <a:r>
              <a:rPr lang="en-US" altLang="ko-KR" dirty="0"/>
              <a:t>GSDS: </a:t>
            </a:r>
            <a:r>
              <a:rPr lang="ko-KR" altLang="en-US" dirty="0"/>
              <a:t>빅데이터와 지식관리 시스템 </a:t>
            </a:r>
            <a:r>
              <a:rPr lang="en-US" altLang="ko-KR" dirty="0"/>
              <a:t>(1</a:t>
            </a:r>
            <a:r>
              <a:rPr lang="ko-KR" altLang="en-US" dirty="0"/>
              <a:t>학기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CSE: </a:t>
            </a:r>
            <a:r>
              <a:rPr lang="ko-KR" altLang="en-US" dirty="0"/>
              <a:t>데이터베이스 </a:t>
            </a:r>
            <a:r>
              <a:rPr lang="en-US" altLang="ko-KR" dirty="0"/>
              <a:t>(3</a:t>
            </a:r>
            <a:r>
              <a:rPr lang="ko-KR" altLang="en-US" dirty="0"/>
              <a:t>학년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Computer architecture</a:t>
            </a:r>
          </a:p>
          <a:p>
            <a:pPr lvl="1"/>
            <a:r>
              <a:rPr lang="en-US" altLang="ko-KR" dirty="0"/>
              <a:t>ECE: </a:t>
            </a:r>
            <a:r>
              <a:rPr lang="ko-KR" altLang="en-US" dirty="0"/>
              <a:t>컴퓨터조직론 </a:t>
            </a:r>
            <a:r>
              <a:rPr lang="en-US" altLang="ko-KR" dirty="0"/>
              <a:t>(3</a:t>
            </a:r>
            <a:r>
              <a:rPr lang="ko-KR" altLang="en-US" dirty="0"/>
              <a:t>학년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CSE: </a:t>
            </a:r>
            <a:r>
              <a:rPr lang="ko-KR" altLang="en-US" dirty="0"/>
              <a:t>컴퓨터구조 </a:t>
            </a:r>
            <a:r>
              <a:rPr lang="en-US" altLang="ko-KR" dirty="0"/>
              <a:t>(2</a:t>
            </a:r>
            <a:r>
              <a:rPr lang="ko-KR" altLang="en-US" dirty="0"/>
              <a:t>학년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23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131080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434258"/>
            <a:ext cx="8015006" cy="620802"/>
          </a:xfrm>
        </p:spPr>
        <p:txBody>
          <a:bodyPr/>
          <a:lstStyle/>
          <a:p>
            <a:r>
              <a:rPr lang="en-US" altLang="ko-KR" dirty="0"/>
              <a:t>Data Science as Liberal Arts in the 21-th Century</a:t>
            </a:r>
            <a:endParaRPr lang="ko-KR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24</a:t>
            </a:fld>
            <a:endParaRPr lang="ko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FB439C-7D0F-7541-BD8D-04ABC5B8B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956" y="1277013"/>
            <a:ext cx="5270500" cy="3403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96A253-7EE3-2946-9C6E-85C2E8DB7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809" y="2571750"/>
            <a:ext cx="28956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644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434258"/>
            <a:ext cx="8015006" cy="620802"/>
          </a:xfrm>
        </p:spPr>
        <p:txBody>
          <a:bodyPr/>
          <a:lstStyle/>
          <a:p>
            <a:r>
              <a:rPr lang="en-US" altLang="ko-KR" dirty="0"/>
              <a:t>Data Science as Liberal Arts in the 21-th Century</a:t>
            </a:r>
            <a:endParaRPr lang="ko-KR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25</a:t>
            </a:fld>
            <a:endParaRPr lang="ko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96A253-7EE3-2946-9C6E-85C2E8DB7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09" y="2571750"/>
            <a:ext cx="2895600" cy="698500"/>
          </a:xfrm>
          <a:prstGeom prst="rect">
            <a:avLst/>
          </a:prstGeom>
        </p:spPr>
      </p:pic>
      <p:pic>
        <p:nvPicPr>
          <p:cNvPr id="7" name="Picture 2" descr="r/berkeley - Growth of CS 61A">
            <a:extLst>
              <a:ext uri="{FF2B5EF4-FFF2-40B4-BE49-F238E27FC236}">
                <a16:creationId xmlns:a16="http://schemas.microsoft.com/office/drawing/2014/main" id="{CBC06739-BD0A-BA47-A83B-1BC825BF6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670" y="1657817"/>
            <a:ext cx="5583069" cy="2739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2053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Drew</a:t>
            </a:r>
            <a:r>
              <a:rPr lang="ko-KR" altLang="en-US" dirty="0"/>
              <a:t> </a:t>
            </a:r>
            <a:r>
              <a:rPr lang="en-US" altLang="ko-KR" dirty="0"/>
              <a:t>Conway’s</a:t>
            </a:r>
            <a:r>
              <a:rPr lang="ko-KR" altLang="en-US" dirty="0"/>
              <a:t> </a:t>
            </a:r>
            <a:r>
              <a:rPr lang="en-US" altLang="ko-KR" dirty="0"/>
              <a:t>Venn</a:t>
            </a:r>
            <a:r>
              <a:rPr lang="ko-KR" altLang="en-US" dirty="0"/>
              <a:t> </a:t>
            </a:r>
            <a:r>
              <a:rPr lang="en-US" altLang="ko-KR" dirty="0"/>
              <a:t>Diagram</a:t>
            </a:r>
            <a:r>
              <a:rPr lang="ko-KR" altLang="en-US" dirty="0"/>
              <a:t> </a:t>
            </a:r>
            <a:r>
              <a:rPr lang="en-US" altLang="ko-KR" dirty="0"/>
              <a:t>(2010)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3C19ED-54D8-7546-91CF-59DEC27BCA79}"/>
              </a:ext>
            </a:extLst>
          </p:cNvPr>
          <p:cNvSpPr txBox="1"/>
          <p:nvPr/>
        </p:nvSpPr>
        <p:spPr>
          <a:xfrm>
            <a:off x="3347634" y="184429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26</a:t>
            </a:fld>
            <a:endParaRPr lang="ko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5657C5A-0B34-4D6E-82C4-289855B1D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68" y="1130805"/>
            <a:ext cx="3695693" cy="34961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29C4FF-69A8-5445-89AA-AEE10F8B9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110" y="1290106"/>
            <a:ext cx="4480560" cy="318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75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434258"/>
            <a:ext cx="8015006" cy="620802"/>
          </a:xfrm>
        </p:spPr>
        <p:txBody>
          <a:bodyPr/>
          <a:lstStyle/>
          <a:p>
            <a:r>
              <a:rPr lang="en-US" altLang="ko-KR" dirty="0"/>
              <a:t>Again, Psychological Barrier is the Main Hurdle</a:t>
            </a:r>
            <a:endParaRPr lang="ko-KR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27</a:t>
            </a:fld>
            <a:endParaRPr lang="ko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A48968-747B-EE49-AE42-45C4081F9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668" y="1660561"/>
            <a:ext cx="4603667" cy="2696580"/>
          </a:xfrm>
          <a:prstGeom prst="rect">
            <a:avLst/>
          </a:prstGeom>
        </p:spPr>
      </p:pic>
      <p:pic>
        <p:nvPicPr>
          <p:cNvPr id="3074" name="Picture 2" descr="천리길도 한걸음부터 뜻은">
            <a:extLst>
              <a:ext uri="{FF2B5EF4-FFF2-40B4-BE49-F238E27FC236}">
                <a16:creationId xmlns:a16="http://schemas.microsoft.com/office/drawing/2014/main" id="{DC8E081D-A64A-439F-AF5E-BF0CF9184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556" y="1821704"/>
            <a:ext cx="3213134" cy="269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5208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5;p14">
            <a:extLst>
              <a:ext uri="{FF2B5EF4-FFF2-40B4-BE49-F238E27FC236}">
                <a16:creationId xmlns:a16="http://schemas.microsoft.com/office/drawing/2014/main" id="{1DE4098E-DB4E-409D-A2B0-81BA773226C7}"/>
              </a:ext>
            </a:extLst>
          </p:cNvPr>
          <p:cNvSpPr/>
          <p:nvPr/>
        </p:nvSpPr>
        <p:spPr>
          <a:xfrm>
            <a:off x="5835285" y="2297150"/>
            <a:ext cx="2810628" cy="1246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46050" lvl="0" algn="ctr">
              <a:buSzPts val="1300"/>
            </a:pPr>
            <a:r>
              <a:rPr lang="en-US" sz="2400" i="1" dirty="0"/>
              <a:t>Thanks!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2BE0ED-1BFE-674D-98A5-04B7088026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28</a:t>
            </a:fld>
            <a:endParaRPr lang="ko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59D387-1AB0-214B-8B3D-1415C309D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820" y="1270440"/>
            <a:ext cx="4951141" cy="326981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50DD65-CB78-FC40-A13D-A88B8487EE61}"/>
              </a:ext>
            </a:extLst>
          </p:cNvPr>
          <p:cNvSpPr/>
          <p:nvPr/>
        </p:nvSpPr>
        <p:spPr>
          <a:xfrm>
            <a:off x="3389969" y="4289502"/>
            <a:ext cx="2653990" cy="2507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900" dirty="0"/>
              <a:t>[The image is from </a:t>
            </a:r>
            <a:r>
              <a:rPr lang="en-US" sz="900" dirty="0" err="1"/>
              <a:t>sleepcycle.com</a:t>
            </a:r>
            <a:r>
              <a:rPr lang="en-US" sz="9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902100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Practice – Delete a node from </a:t>
            </a:r>
            <a:r>
              <a:rPr lang="en-US" altLang="ko-KR" dirty="0" err="1"/>
              <a:t>SLList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7688700" cy="3285879"/>
          </a:xfrm>
        </p:spPr>
        <p:txBody>
          <a:bodyPr/>
          <a:lstStyle/>
          <a:p>
            <a:r>
              <a:rPr lang="en-US" altLang="ko-KR" dirty="0"/>
              <a:t>For simplicity, we assume that every node has a unique integer</a:t>
            </a:r>
          </a:p>
          <a:p>
            <a:endParaRPr lang="en-US" altLang="ko-KR" sz="1050" dirty="0"/>
          </a:p>
          <a:p>
            <a:r>
              <a:rPr lang="en-US" altLang="ko-KR" dirty="0"/>
              <a:t>Step 1) Make </a:t>
            </a:r>
            <a:r>
              <a:rPr lang="en-US" altLang="ko-KR" dirty="0" err="1"/>
              <a:t>SLList</a:t>
            </a:r>
            <a:r>
              <a:rPr lang="en-US" altLang="ko-KR" dirty="0"/>
              <a:t> work first</a:t>
            </a:r>
          </a:p>
          <a:p>
            <a:pPr lvl="1"/>
            <a:r>
              <a:rPr lang="en-US" altLang="ko-KR" dirty="0"/>
              <a:t>It can take some time because you are unfamiliar yet! Discuss with your peers!</a:t>
            </a:r>
          </a:p>
          <a:p>
            <a:endParaRPr lang="en-US" altLang="ko-KR" dirty="0"/>
          </a:p>
          <a:p>
            <a:r>
              <a:rPr lang="en-US" altLang="ko-KR" dirty="0"/>
              <a:t>Step 2) Make a search function </a:t>
            </a:r>
          </a:p>
          <a:p>
            <a:pPr lvl="1"/>
            <a:r>
              <a:rPr lang="en-US" altLang="ko-KR" dirty="0" err="1"/>
              <a:t>LinkedNode</a:t>
            </a:r>
            <a:r>
              <a:rPr lang="en-US" altLang="ko-KR" dirty="0"/>
              <a:t> </a:t>
            </a:r>
            <a:r>
              <a:rPr lang="ko-KR" altLang="en-US" dirty="0"/>
              <a:t>*</a:t>
            </a:r>
            <a:r>
              <a:rPr lang="en-US" altLang="ko-KR" b="1" dirty="0" err="1"/>
              <a:t>searchNode</a:t>
            </a:r>
            <a:r>
              <a:rPr lang="en-US" altLang="ko-KR" dirty="0"/>
              <a:t>(</a:t>
            </a:r>
            <a:r>
              <a:rPr lang="en-US" altLang="ko-KR" dirty="0" err="1"/>
              <a:t>SLList</a:t>
            </a:r>
            <a:r>
              <a:rPr lang="en-US" altLang="ko-KR" dirty="0"/>
              <a:t> *LL, int x) { </a:t>
            </a:r>
            <a:r>
              <a:rPr lang="en-US" altLang="ko-KR" b="1" dirty="0">
                <a:solidFill>
                  <a:srgbClr val="FF0000"/>
                </a:solidFill>
              </a:rPr>
              <a:t>/* Your code */ </a:t>
            </a:r>
            <a:r>
              <a:rPr lang="en-US" altLang="ko-KR" dirty="0"/>
              <a:t>}</a:t>
            </a:r>
          </a:p>
          <a:p>
            <a:endParaRPr lang="en-US" altLang="ko-KR" dirty="0"/>
          </a:p>
          <a:p>
            <a:r>
              <a:rPr lang="en-US" altLang="ko-KR" dirty="0"/>
              <a:t>Step 3) Make a delete function that is a bit more complex than </a:t>
            </a:r>
            <a:r>
              <a:rPr lang="en-US" altLang="ko-KR" dirty="0" err="1"/>
              <a:t>SearchNode</a:t>
            </a:r>
            <a:r>
              <a:rPr lang="en-US" altLang="ko-KR" dirty="0"/>
              <a:t> since you need to reorganize next pointers and decrease list size</a:t>
            </a:r>
          </a:p>
          <a:p>
            <a:pPr lvl="1"/>
            <a:r>
              <a:rPr lang="en-US" altLang="ko-KR" dirty="0"/>
              <a:t>void </a:t>
            </a:r>
            <a:r>
              <a:rPr lang="en-US" altLang="ko-KR" b="1" dirty="0" err="1"/>
              <a:t>deleteNode</a:t>
            </a:r>
            <a:r>
              <a:rPr lang="en-US" altLang="ko-KR" dirty="0"/>
              <a:t>(</a:t>
            </a:r>
            <a:r>
              <a:rPr lang="en-US" altLang="ko-KR" dirty="0" err="1"/>
              <a:t>SLList</a:t>
            </a:r>
            <a:r>
              <a:rPr lang="en-US" altLang="ko-KR" dirty="0"/>
              <a:t> *LL, int x) {</a:t>
            </a:r>
            <a:r>
              <a:rPr lang="en-US" altLang="ko-KR" b="1" dirty="0">
                <a:solidFill>
                  <a:srgbClr val="FF0000"/>
                </a:solidFill>
              </a:rPr>
              <a:t> /* Your code */ </a:t>
            </a:r>
            <a:r>
              <a:rPr lang="en-US" altLang="ko-KR" dirty="0"/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3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2616828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Practice – Delete a node from </a:t>
            </a:r>
            <a:r>
              <a:rPr lang="en-US" altLang="ko-KR" dirty="0" err="1"/>
              <a:t>SLList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5176050" cy="3285879"/>
          </a:xfrm>
        </p:spPr>
        <p:txBody>
          <a:bodyPr/>
          <a:lstStyle/>
          <a:p>
            <a:r>
              <a:rPr lang="en-US" altLang="ko-KR" dirty="0"/>
              <a:t>What do you see on your screen when you write the main function as that on </a:t>
            </a:r>
            <a:r>
              <a:rPr lang="en-US" altLang="ko-KR"/>
              <a:t>the right side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I mean… if your code ever works… </a:t>
            </a:r>
            <a:r>
              <a:rPr lang="en-US" altLang="ko-KR" dirty="0">
                <a:sym typeface="Wingdings" panose="05000000000000000000" pitchFamily="2" charset="2"/>
              </a:rPr>
              <a:t></a:t>
            </a:r>
            <a:endParaRPr lang="en-US" altLang="ko-K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4</a:t>
            </a:fld>
            <a:endParaRPr lang="ko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B7B6F3-C242-42F6-9612-C82FBE3C7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450" y="1266023"/>
            <a:ext cx="2151216" cy="383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3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Practice – Delete a node from </a:t>
            </a:r>
            <a:r>
              <a:rPr lang="en-US" altLang="ko-KR" dirty="0" err="1"/>
              <a:t>SLList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5176050" cy="3285879"/>
          </a:xfrm>
        </p:spPr>
        <p:txBody>
          <a:bodyPr/>
          <a:lstStyle/>
          <a:p>
            <a:r>
              <a:rPr lang="en-US" altLang="ko-KR" dirty="0"/>
              <a:t>What do you see on your screen when you write the main function as that on </a:t>
            </a:r>
            <a:r>
              <a:rPr lang="en-US" altLang="ko-KR"/>
              <a:t>the right side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I mean… if your code ever works… </a:t>
            </a:r>
            <a:r>
              <a:rPr lang="en-US" altLang="ko-KR" dirty="0">
                <a:sym typeface="Wingdings" panose="05000000000000000000" pitchFamily="2" charset="2"/>
              </a:rPr>
              <a:t></a:t>
            </a:r>
            <a:endParaRPr lang="en-US" altLang="ko-K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5</a:t>
            </a:fld>
            <a:endParaRPr lang="ko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B7B6F3-C242-42F6-9612-C82FBE3C7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450" y="1266023"/>
            <a:ext cx="2151216" cy="38377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F31BEB9-64E0-420D-B35E-53F06DA0B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625" y="2908962"/>
            <a:ext cx="4096375" cy="121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7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Practice – Delete a node from </a:t>
            </a:r>
            <a:r>
              <a:rPr lang="en-US" altLang="ko-KR" dirty="0" err="1"/>
              <a:t>SLList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5176050" cy="3285879"/>
          </a:xfrm>
        </p:spPr>
        <p:txBody>
          <a:bodyPr/>
          <a:lstStyle/>
          <a:p>
            <a:r>
              <a:rPr lang="en-US" altLang="ko-KR" dirty="0" err="1"/>
              <a:t>searchNode</a:t>
            </a:r>
            <a:r>
              <a:rPr lang="en-US" altLang="ko-KR" dirty="0"/>
              <a:t> implementation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6</a:t>
            </a:fld>
            <a:endParaRPr lang="ko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3D0E137-0CB1-4DEA-94D2-CC84F04C5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289" y="1827353"/>
            <a:ext cx="4569411" cy="280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94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Practice – Delete a node from </a:t>
            </a:r>
            <a:r>
              <a:rPr lang="en-US" altLang="ko-KR" dirty="0" err="1"/>
              <a:t>SLList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5176050" cy="3285879"/>
          </a:xfrm>
        </p:spPr>
        <p:txBody>
          <a:bodyPr/>
          <a:lstStyle/>
          <a:p>
            <a:r>
              <a:rPr lang="en-US" altLang="ko-KR" dirty="0" err="1"/>
              <a:t>deleteNode</a:t>
            </a:r>
            <a:r>
              <a:rPr lang="en-US" altLang="ko-KR" dirty="0"/>
              <a:t> implementation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7</a:t>
            </a:fld>
            <a:endParaRPr lang="ko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0ECAF34-9FA0-4259-A922-6B9A622B1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90" y="1123950"/>
            <a:ext cx="3343081" cy="400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71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ongratulations Stock Illustrations – 131,491 Congratulations Stock  Illustrations, Vectors &amp; Clipart - Dreamstime">
            <a:extLst>
              <a:ext uri="{FF2B5EF4-FFF2-40B4-BE49-F238E27FC236}">
                <a16:creationId xmlns:a16="http://schemas.microsoft.com/office/drawing/2014/main" id="{F6894D74-2B31-48C9-9BF9-DF0775B6AB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44" r="10073"/>
          <a:stretch/>
        </p:blipFill>
        <p:spPr bwMode="auto">
          <a:xfrm>
            <a:off x="74647" y="375419"/>
            <a:ext cx="4571998" cy="417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2BE0ED-1BFE-674D-98A5-04B7088026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8</a:t>
            </a:fld>
            <a:endParaRPr lang="ko" altLang="en-US"/>
          </a:p>
        </p:txBody>
      </p:sp>
      <p:pic>
        <p:nvPicPr>
          <p:cNvPr id="2050" name="Picture 2" descr="Graduation fail: Student attempts backflip while wearing cap and gown">
            <a:extLst>
              <a:ext uri="{FF2B5EF4-FFF2-40B4-BE49-F238E27FC236}">
                <a16:creationId xmlns:a16="http://schemas.microsoft.com/office/drawing/2014/main" id="{0FF93518-8BB2-43CA-94D4-396E4D414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325" y="2226906"/>
            <a:ext cx="4485235" cy="252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57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DC325-A10A-4C7D-8076-F0A61C6E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This Course was Designed for…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397FA-C63F-4D2A-91C8-188035B2B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66023"/>
            <a:ext cx="7983370" cy="3285879"/>
          </a:xfrm>
        </p:spPr>
        <p:txBody>
          <a:bodyPr/>
          <a:lstStyle/>
          <a:p>
            <a:r>
              <a:rPr lang="en-US" altLang="ko-KR" dirty="0"/>
              <a:t>Students who do not have much computing/programming background</a:t>
            </a:r>
          </a:p>
          <a:p>
            <a:endParaRPr lang="en-US" altLang="ko-KR" dirty="0"/>
          </a:p>
          <a:p>
            <a:r>
              <a:rPr lang="en-US" altLang="ko-KR" dirty="0"/>
              <a:t>To make them learn </a:t>
            </a:r>
            <a:r>
              <a:rPr lang="en-US" altLang="ko-KR" b="1" dirty="0"/>
              <a:t>a lot</a:t>
            </a:r>
            <a:r>
              <a:rPr lang="en-US" altLang="ko-KR" dirty="0"/>
              <a:t> in a </a:t>
            </a:r>
            <a:r>
              <a:rPr lang="en-US" altLang="ko-KR" b="1" dirty="0"/>
              <a:t>condensed</a:t>
            </a:r>
            <a:r>
              <a:rPr lang="en-US" altLang="ko-KR" dirty="0"/>
              <a:t> way: Python, Data Structures and Algorithms, System basics, and C </a:t>
            </a:r>
            <a:r>
              <a:rPr lang="en-US" altLang="ko-KR" dirty="0">
                <a:sym typeface="Wingdings" panose="05000000000000000000" pitchFamily="2" charset="2"/>
              </a:rPr>
              <a:t></a:t>
            </a:r>
            <a:endParaRPr lang="en-US" altLang="ko-KR" sz="2400" dirty="0"/>
          </a:p>
          <a:p>
            <a:r>
              <a:rPr lang="en-US" altLang="ko-KR" dirty="0"/>
              <a:t>To have basic skills and knowledge to keep up with the </a:t>
            </a:r>
            <a:r>
              <a:rPr lang="en-US" altLang="ko-KR" b="1" dirty="0"/>
              <a:t>GSDS curriculum</a:t>
            </a:r>
          </a:p>
          <a:p>
            <a:endParaRPr lang="en-US" altLang="ko-K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2B9F-664E-114C-872C-E0774C6BF6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mtClean="0"/>
              <a:t>9</a:t>
            </a:fld>
            <a:endParaRPr lang="ko" altLang="en-US" dirty="0"/>
          </a:p>
        </p:txBody>
      </p:sp>
      <p:pic>
        <p:nvPicPr>
          <p:cNvPr id="1026" name="Picture 2" descr="Urban Rivals - Message Board - Sales, purchases and trades: [Sell] Wish  yourself a Merry Little Christmas ~Kenjy Noel">
            <a:extLst>
              <a:ext uri="{FF2B5EF4-FFF2-40B4-BE49-F238E27FC236}">
                <a16:creationId xmlns:a16="http://schemas.microsoft.com/office/drawing/2014/main" id="{BFEDDEC8-027D-484A-A86F-C012C161D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2088" y="2928546"/>
            <a:ext cx="2071482" cy="2071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1108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13906</TotalTime>
  <Words>909</Words>
  <Application>Microsoft Macintosh PowerPoint</Application>
  <PresentationFormat>On-screen Show (16:9)</PresentationFormat>
  <Paragraphs>169</Paragraphs>
  <Slides>28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Lato</vt:lpstr>
      <vt:lpstr>Raleway</vt:lpstr>
      <vt:lpstr>Arial</vt:lpstr>
      <vt:lpstr>Streamline</vt:lpstr>
      <vt:lpstr>Stepping Forward …</vt:lpstr>
      <vt:lpstr>Final</vt:lpstr>
      <vt:lpstr>Practice – Delete a node from SLList</vt:lpstr>
      <vt:lpstr>Practice – Delete a node from SLList</vt:lpstr>
      <vt:lpstr>Practice – Delete a node from SLList</vt:lpstr>
      <vt:lpstr>Practice – Delete a node from SLList</vt:lpstr>
      <vt:lpstr>Practice – Delete a node from SLList</vt:lpstr>
      <vt:lpstr>PowerPoint Presentation</vt:lpstr>
      <vt:lpstr>This Course was Designed for…</vt:lpstr>
      <vt:lpstr>Methodology – Learn by Doing</vt:lpstr>
      <vt:lpstr>Do You Remember What I Said in the First Class?</vt:lpstr>
      <vt:lpstr>Special Thanks to…</vt:lpstr>
      <vt:lpstr>What We have Covered So Far …</vt:lpstr>
      <vt:lpstr>What We have Covered So Far …</vt:lpstr>
      <vt:lpstr>What We have Covered So Far …</vt:lpstr>
      <vt:lpstr>PowerPoint Presentation</vt:lpstr>
      <vt:lpstr>Please Participate!</vt:lpstr>
      <vt:lpstr>PowerPoint Presentation</vt:lpstr>
      <vt:lpstr>PowerPoint Presentation</vt:lpstr>
      <vt:lpstr>To Step Forward … </vt:lpstr>
      <vt:lpstr>A2I Projects – Face Filtering</vt:lpstr>
      <vt:lpstr>A2I Projects – Safety</vt:lpstr>
      <vt:lpstr>To Step Forward … </vt:lpstr>
      <vt:lpstr>Data Science as Liberal Arts in the 21-th Century</vt:lpstr>
      <vt:lpstr>Data Science as Liberal Arts in the 21-th Century</vt:lpstr>
      <vt:lpstr>Drew Conway’s Venn Diagram (2010)</vt:lpstr>
      <vt:lpstr>Again, Psychological Barrier is the Main Hurdle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CNN Development: Accuracy to Efficiency</dc:title>
  <dc:creator>hyungkim</dc:creator>
  <cp:lastModifiedBy>Hyung-Sin Kim</cp:lastModifiedBy>
  <cp:revision>1775</cp:revision>
  <dcterms:modified xsi:type="dcterms:W3CDTF">2021-06-08T14:52:28Z</dcterms:modified>
</cp:coreProperties>
</file>